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10">
          <p15:clr>
            <a:srgbClr val="A4A3A4"/>
          </p15:clr>
        </p15:guide>
        <p15:guide id="2" pos="7443">
          <p15:clr>
            <a:srgbClr val="A4A3A4"/>
          </p15:clr>
        </p15:guide>
        <p15:guide id="3" pos="210">
          <p15:clr>
            <a:srgbClr val="A4A3A4"/>
          </p15:clr>
        </p15:guide>
        <p15:guide id="4" pos="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B5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26" autoAdjust="0"/>
    <p:restoredTop sz="94660"/>
  </p:normalViewPr>
  <p:slideViewPr>
    <p:cSldViewPr snapToGrid="0">
      <p:cViewPr>
        <p:scale>
          <a:sx n="120" d="100"/>
          <a:sy n="120" d="100"/>
        </p:scale>
        <p:origin x="426" y="-60"/>
      </p:cViewPr>
      <p:guideLst>
        <p:guide orient="horz" pos="2410"/>
        <p:guide pos="7443"/>
        <p:guide pos="210"/>
        <p:guide pos="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xmlns="" id="{3B686FD2-DD4C-4525-9B0A-2AEB6AF0A9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330E9329-3950-4AF7-8894-F228B7B33F4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7F776-2D27-48A8-830E-BF75811FF3D5}" type="datetimeFigureOut">
              <a:rPr lang="de-DE" smtClean="0"/>
              <a:t>18.09.2020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E76C5B0E-1E80-4A81-A595-492DBBBD76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DBC74D12-8DE0-4A7A-9761-451F78B05E7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FC457-2DB8-4B09-B749-3E1E69E9C4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327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70CD3-99D7-4B84-A796-ACCFB0F6B603}" type="datetimeFigureOut">
              <a:rPr lang="de-DE" smtClean="0"/>
              <a:t>18.09.2020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BC041-B2BA-434A-9686-FD23753132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5342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3BC041-B2BA-434A-9686-FD2375313234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461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mailto:kammerl@wfe-erzgebirge.de" TargetMode="External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7D37F618-C8F3-4CFC-8570-E2B4E0089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xmlns="" id="{6018E141-EC61-42AA-837D-3EC197070C48}"/>
              </a:ext>
            </a:extLst>
          </p:cNvPr>
          <p:cNvSpPr/>
          <p:nvPr userDrawn="1"/>
        </p:nvSpPr>
        <p:spPr>
          <a:xfrm>
            <a:off x="1333502" y="6715126"/>
            <a:ext cx="10858500" cy="147639"/>
          </a:xfrm>
          <a:prstGeom prst="rect">
            <a:avLst/>
          </a:prstGeom>
          <a:solidFill>
            <a:srgbClr val="7AB5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>
              <a:latin typeface="Arial Narrow" panose="020B060602020203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93EAA38E-FF4A-46D8-BAE3-2A2D7803B738}"/>
              </a:ext>
            </a:extLst>
          </p:cNvPr>
          <p:cNvSpPr txBox="1"/>
          <p:nvPr userDrawn="1"/>
        </p:nvSpPr>
        <p:spPr>
          <a:xfrm>
            <a:off x="5489770" y="6657114"/>
            <a:ext cx="642619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© Wirtschaftsförderung Erzgebirge GmbH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136058C4-3363-4850-98F0-D1C1BE9EA9E9}"/>
              </a:ext>
            </a:extLst>
          </p:cNvPr>
          <p:cNvSpPr txBox="1"/>
          <p:nvPr userDrawn="1"/>
        </p:nvSpPr>
        <p:spPr>
          <a:xfrm>
            <a:off x="1333500" y="6657114"/>
            <a:ext cx="211068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www.smarterz.de</a:t>
            </a:r>
          </a:p>
        </p:txBody>
      </p:sp>
      <p:cxnSp>
        <p:nvCxnSpPr>
          <p:cNvPr id="11" name="Gerade Verbindung 7">
            <a:extLst>
              <a:ext uri="{FF2B5EF4-FFF2-40B4-BE49-F238E27FC236}">
                <a16:creationId xmlns:a16="http://schemas.microsoft.com/office/drawing/2014/main" xmlns="" id="{BF08F0C1-2C32-4E12-9884-020C43C9A4D2}"/>
              </a:ext>
            </a:extLst>
          </p:cNvPr>
          <p:cNvCxnSpPr/>
          <p:nvPr userDrawn="1"/>
        </p:nvCxnSpPr>
        <p:spPr>
          <a:xfrm rot="5400000">
            <a:off x="1154907" y="6679407"/>
            <a:ext cx="357187" cy="0"/>
          </a:xfrm>
          <a:prstGeom prst="line">
            <a:avLst/>
          </a:prstGeom>
          <a:ln>
            <a:solidFill>
              <a:srgbClr val="7AB51D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8EF1E43A-EFB1-42F2-B8F1-4883100DBD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0629" y="74866"/>
            <a:ext cx="3129019" cy="1088954"/>
          </a:xfrm>
          <a:prstGeom prst="rect">
            <a:avLst/>
          </a:prstGeom>
        </p:spPr>
      </p:pic>
      <p:sp>
        <p:nvSpPr>
          <p:cNvPr id="6" name="Textplatzhalter 5">
            <a:extLst>
              <a:ext uri="{FF2B5EF4-FFF2-40B4-BE49-F238E27FC236}">
                <a16:creationId xmlns:a16="http://schemas.microsoft.com/office/drawing/2014/main" xmlns="" id="{876674A5-CF20-40EB-92AD-EA22A05957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08612" y="74866"/>
            <a:ext cx="8670925" cy="651101"/>
          </a:xfrm>
        </p:spPr>
        <p:txBody>
          <a:bodyPr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6" name="Textplatzhalter 5">
            <a:extLst>
              <a:ext uri="{FF2B5EF4-FFF2-40B4-BE49-F238E27FC236}">
                <a16:creationId xmlns:a16="http://schemas.microsoft.com/office/drawing/2014/main" xmlns="" id="{1B471B6A-508C-44A1-A044-3D367BC7BE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8610" y="781070"/>
            <a:ext cx="8670919" cy="65110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2123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 Verbindung 11"/>
          <p:cNvCxnSpPr/>
          <p:nvPr userDrawn="1"/>
        </p:nvCxnSpPr>
        <p:spPr>
          <a:xfrm rot="5400000">
            <a:off x="1154907" y="6679407"/>
            <a:ext cx="357187" cy="0"/>
          </a:xfrm>
          <a:prstGeom prst="line">
            <a:avLst/>
          </a:prstGeom>
          <a:ln>
            <a:solidFill>
              <a:srgbClr val="7AB51D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Rechteck 12"/>
          <p:cNvSpPr/>
          <p:nvPr userDrawn="1"/>
        </p:nvSpPr>
        <p:spPr>
          <a:xfrm>
            <a:off x="1333502" y="6715126"/>
            <a:ext cx="10858500" cy="147639"/>
          </a:xfrm>
          <a:prstGeom prst="rect">
            <a:avLst/>
          </a:prstGeom>
          <a:solidFill>
            <a:srgbClr val="7AB5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>
              <a:latin typeface="Arial Narrow" panose="020B0606020202030204" pitchFamily="34" charset="0"/>
            </a:endParaRPr>
          </a:p>
        </p:txBody>
      </p:sp>
      <p:sp>
        <p:nvSpPr>
          <p:cNvPr id="15" name="Rechteck 14"/>
          <p:cNvSpPr/>
          <p:nvPr userDrawn="1"/>
        </p:nvSpPr>
        <p:spPr>
          <a:xfrm>
            <a:off x="5" y="112716"/>
            <a:ext cx="8777817" cy="775779"/>
          </a:xfrm>
          <a:prstGeom prst="rect">
            <a:avLst/>
          </a:prstGeom>
          <a:solidFill>
            <a:srgbClr val="7AB51D">
              <a:alpha val="8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/>
          </a:p>
        </p:txBody>
      </p:sp>
      <p:sp>
        <p:nvSpPr>
          <p:cNvPr id="16" name="Titel 1"/>
          <p:cNvSpPr>
            <a:spLocks noGrp="1"/>
          </p:cNvSpPr>
          <p:nvPr>
            <p:ph type="ctrTitle"/>
          </p:nvPr>
        </p:nvSpPr>
        <p:spPr>
          <a:xfrm>
            <a:off x="236959" y="334123"/>
            <a:ext cx="8385992" cy="385764"/>
          </a:xfrm>
        </p:spPr>
        <p:txBody>
          <a:bodyPr/>
          <a:lstStyle>
            <a:lvl1pPr>
              <a:defRPr sz="280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0" name="Textplatzhalter 2"/>
          <p:cNvSpPr>
            <a:spLocks noGrp="1"/>
          </p:cNvSpPr>
          <p:nvPr>
            <p:ph idx="1"/>
          </p:nvPr>
        </p:nvSpPr>
        <p:spPr bwMode="auto">
          <a:xfrm>
            <a:off x="400051" y="1303337"/>
            <a:ext cx="10972800" cy="493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779" y="73703"/>
            <a:ext cx="3087523" cy="1074512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xmlns="" id="{E2D5015C-C6F6-4E3F-8158-F216C609B5FC}"/>
              </a:ext>
            </a:extLst>
          </p:cNvPr>
          <p:cNvSpPr txBox="1"/>
          <p:nvPr userDrawn="1"/>
        </p:nvSpPr>
        <p:spPr>
          <a:xfrm>
            <a:off x="5481144" y="6657114"/>
            <a:ext cx="642619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© Wirtschaftsförderung Erzgebirge GmbH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xmlns="" id="{EDC08CFD-6D67-4BE0-BD47-8B56EB3A90D6}"/>
              </a:ext>
            </a:extLst>
          </p:cNvPr>
          <p:cNvSpPr txBox="1"/>
          <p:nvPr userDrawn="1"/>
        </p:nvSpPr>
        <p:spPr>
          <a:xfrm>
            <a:off x="1333500" y="6657114"/>
            <a:ext cx="211068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www.smarterz.de</a:t>
            </a:r>
          </a:p>
        </p:txBody>
      </p:sp>
    </p:spTree>
    <p:extLst>
      <p:ext uri="{BB962C8B-B14F-4D97-AF65-F5344CB8AC3E}">
        <p14:creationId xmlns:p14="http://schemas.microsoft.com/office/powerpoint/2010/main" val="361815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5" y="112716"/>
            <a:ext cx="8777817" cy="775779"/>
          </a:xfrm>
          <a:prstGeom prst="rect">
            <a:avLst/>
          </a:prstGeom>
          <a:solidFill>
            <a:srgbClr val="7AB51D">
              <a:alpha val="8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/>
          </a:p>
        </p:txBody>
      </p:sp>
      <p:sp>
        <p:nvSpPr>
          <p:cNvPr id="18" name="Titel 1"/>
          <p:cNvSpPr>
            <a:spLocks noGrp="1"/>
          </p:cNvSpPr>
          <p:nvPr>
            <p:ph type="ctrTitle"/>
          </p:nvPr>
        </p:nvSpPr>
        <p:spPr>
          <a:xfrm>
            <a:off x="236959" y="334123"/>
            <a:ext cx="8385992" cy="385764"/>
          </a:xfrm>
        </p:spPr>
        <p:txBody>
          <a:bodyPr/>
          <a:lstStyle>
            <a:lvl1pPr>
              <a:defRPr sz="280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7931497" y="6598533"/>
            <a:ext cx="4272217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333" b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© Wirtschaftsförderung Erzgebirge GmbH 2019</a:t>
            </a:r>
          </a:p>
        </p:txBody>
      </p:sp>
      <p:cxnSp>
        <p:nvCxnSpPr>
          <p:cNvPr id="9" name="Gerade Verbindung 8"/>
          <p:cNvCxnSpPr/>
          <p:nvPr userDrawn="1"/>
        </p:nvCxnSpPr>
        <p:spPr>
          <a:xfrm rot="5400000">
            <a:off x="1154907" y="6679407"/>
            <a:ext cx="357187" cy="0"/>
          </a:xfrm>
          <a:prstGeom prst="line">
            <a:avLst/>
          </a:prstGeom>
          <a:ln>
            <a:solidFill>
              <a:srgbClr val="7AB51D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Rechteck 9"/>
          <p:cNvSpPr/>
          <p:nvPr userDrawn="1"/>
        </p:nvSpPr>
        <p:spPr>
          <a:xfrm>
            <a:off x="1333502" y="6715126"/>
            <a:ext cx="10858500" cy="147639"/>
          </a:xfrm>
          <a:prstGeom prst="rect">
            <a:avLst/>
          </a:prstGeom>
          <a:solidFill>
            <a:srgbClr val="7AB5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>
              <a:latin typeface="Arial Narrow" panose="020B0606020202030204" pitchFamily="34" charset="0"/>
            </a:endParaRP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779" y="73703"/>
            <a:ext cx="3087523" cy="1074512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xmlns="" id="{CE43365D-A6FD-43B5-BAF4-B30DBB3476D6}"/>
              </a:ext>
            </a:extLst>
          </p:cNvPr>
          <p:cNvSpPr/>
          <p:nvPr userDrawn="1"/>
        </p:nvSpPr>
        <p:spPr>
          <a:xfrm>
            <a:off x="2257424" y="4149140"/>
            <a:ext cx="76771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18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„Wir danken dem Bundesministerium für Bildung und Forschung für die finanzielle Förderung des Vorhabens im Rahmen des Programms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1800" kern="1200" dirty="0">
                <a:solidFill>
                  <a:schemeClr val="tx1"/>
                </a:solidFill>
                <a:effectLst/>
                <a:latin typeface="Roboto" panose="020B0604020202020204" charset="0"/>
                <a:ea typeface="+mn-ea"/>
                <a:cs typeface="+mn-cs"/>
              </a:rPr>
              <a:t>WIR! – Wandel durch Innovationen in der Region“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B84EBC92-6AE4-44C4-841A-4716865C3B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987" y="1754752"/>
            <a:ext cx="2717721" cy="1528131"/>
          </a:xfrm>
          <a:prstGeom prst="rect">
            <a:avLst/>
          </a:prstGeom>
          <a:ln>
            <a:noFill/>
          </a:ln>
        </p:spPr>
      </p:pic>
      <p:pic>
        <p:nvPicPr>
          <p:cNvPr id="19" name="Picture 3">
            <a:extLst>
              <a:ext uri="{FF2B5EF4-FFF2-40B4-BE49-F238E27FC236}">
                <a16:creationId xmlns:a16="http://schemas.microsoft.com/office/drawing/2014/main" xmlns="" id="{F466D8BB-086E-4B73-9E59-BF375D96E36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292" y="1942097"/>
            <a:ext cx="29813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xmlns="" id="{B063C62F-3396-48A8-831B-816B3E783886}"/>
              </a:ext>
            </a:extLst>
          </p:cNvPr>
          <p:cNvSpPr txBox="1"/>
          <p:nvPr userDrawn="1"/>
        </p:nvSpPr>
        <p:spPr>
          <a:xfrm>
            <a:off x="5481144" y="6657114"/>
            <a:ext cx="642619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© Wirtschaftsförderung Erzgebirge GmbH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xmlns="" id="{CD5D453A-7FB6-424B-B28F-4202028662C9}"/>
              </a:ext>
            </a:extLst>
          </p:cNvPr>
          <p:cNvSpPr txBox="1"/>
          <p:nvPr userDrawn="1"/>
        </p:nvSpPr>
        <p:spPr>
          <a:xfrm>
            <a:off x="1333500" y="6657114"/>
            <a:ext cx="211068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www.smarterz.de</a:t>
            </a:r>
          </a:p>
        </p:txBody>
      </p:sp>
    </p:spTree>
    <p:extLst>
      <p:ext uri="{BB962C8B-B14F-4D97-AF65-F5344CB8AC3E}">
        <p14:creationId xmlns:p14="http://schemas.microsoft.com/office/powerpoint/2010/main" val="3092273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 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5" y="112716"/>
            <a:ext cx="8777817" cy="775779"/>
          </a:xfrm>
          <a:prstGeom prst="rect">
            <a:avLst/>
          </a:prstGeom>
          <a:solidFill>
            <a:srgbClr val="7AB51D">
              <a:alpha val="8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/>
          </a:p>
        </p:txBody>
      </p:sp>
      <p:sp>
        <p:nvSpPr>
          <p:cNvPr id="18" name="Titel 1"/>
          <p:cNvSpPr>
            <a:spLocks noGrp="1"/>
          </p:cNvSpPr>
          <p:nvPr>
            <p:ph type="ctrTitle" hasCustomPrompt="1"/>
          </p:nvPr>
        </p:nvSpPr>
        <p:spPr>
          <a:xfrm>
            <a:off x="236959" y="334123"/>
            <a:ext cx="8385992" cy="385764"/>
          </a:xfrm>
        </p:spPr>
        <p:txBody>
          <a:bodyPr/>
          <a:lstStyle>
            <a:lvl1pPr>
              <a:defRPr sz="280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Kontakt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7931497" y="6598533"/>
            <a:ext cx="4272217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333" b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© Wirtschaftsförderung Erzgebirge GmbH 2019</a:t>
            </a:r>
          </a:p>
        </p:txBody>
      </p:sp>
      <p:sp>
        <p:nvSpPr>
          <p:cNvPr id="10" name="Rechteck 9"/>
          <p:cNvSpPr/>
          <p:nvPr userDrawn="1"/>
        </p:nvSpPr>
        <p:spPr>
          <a:xfrm>
            <a:off x="1333502" y="6715126"/>
            <a:ext cx="10858500" cy="147639"/>
          </a:xfrm>
          <a:prstGeom prst="rect">
            <a:avLst/>
          </a:prstGeom>
          <a:solidFill>
            <a:srgbClr val="7AB5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>
              <a:latin typeface="Arial Narrow" panose="020B0606020202030204" pitchFamily="34" charset="0"/>
            </a:endParaRP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779" y="73703"/>
            <a:ext cx="3087523" cy="1074512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xmlns="" id="{CF752BFE-A85D-499A-9E58-D360D641983B}"/>
              </a:ext>
            </a:extLst>
          </p:cNvPr>
          <p:cNvSpPr txBox="1"/>
          <p:nvPr userDrawn="1"/>
        </p:nvSpPr>
        <p:spPr>
          <a:xfrm>
            <a:off x="5481144" y="6657114"/>
            <a:ext cx="642619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© Wirtschaftsförderung Erzgebirge GmbH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xmlns="" id="{8DDAD065-EA01-45A8-A7B3-6A8BA0ADF2F2}"/>
              </a:ext>
            </a:extLst>
          </p:cNvPr>
          <p:cNvSpPr txBox="1"/>
          <p:nvPr userDrawn="1"/>
        </p:nvSpPr>
        <p:spPr>
          <a:xfrm>
            <a:off x="1333500" y="6657114"/>
            <a:ext cx="211068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www.smarterz.de</a:t>
            </a:r>
          </a:p>
        </p:txBody>
      </p:sp>
      <p:sp>
        <p:nvSpPr>
          <p:cNvPr id="4" name="AutoShape 2" descr="Bildergebnis für linkedin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AutoShape 4" descr="Bildergebnis für linkedin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AutoShape 10" descr="Bildergebnis für twitter"/>
          <p:cNvSpPr>
            <a:spLocks noChangeAspect="1" noChangeArrowheads="1"/>
          </p:cNvSpPr>
          <p:nvPr userDrawn="1"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xmlns="" id="{D96FCB2C-53BB-469F-88BD-1DFBAA36B04B}"/>
              </a:ext>
            </a:extLst>
          </p:cNvPr>
          <p:cNvSpPr/>
          <p:nvPr userDrawn="1"/>
        </p:nvSpPr>
        <p:spPr>
          <a:xfrm>
            <a:off x="1238614" y="1531816"/>
            <a:ext cx="449784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de-DE" sz="1600" b="1" dirty="0">
                <a:solidFill>
                  <a:schemeClr val="tx1"/>
                </a:solidFill>
                <a:effectLst/>
                <a:latin typeface="Roboto" panose="020B0604020202020204" charset="0"/>
                <a:ea typeface="Roboto" panose="020B0604020202020204" charset="0"/>
              </a:rPr>
              <a:t>Wirtschaftsförderung Erzgebirge GmbH</a:t>
            </a:r>
            <a:r>
              <a:rPr lang="de-DE" sz="1600" dirty="0">
                <a:solidFill>
                  <a:schemeClr val="tx1"/>
                </a:solidFill>
                <a:effectLst/>
                <a:latin typeface="Roboto" panose="020B0604020202020204" charset="0"/>
                <a:ea typeface="Roboto" panose="020B0604020202020204" charset="0"/>
              </a:rPr>
              <a:t/>
            </a:r>
            <a:br>
              <a:rPr lang="de-DE" sz="1600" dirty="0">
                <a:solidFill>
                  <a:schemeClr val="tx1"/>
                </a:solidFill>
                <a:effectLst/>
                <a:latin typeface="Roboto" panose="020B0604020202020204" charset="0"/>
                <a:ea typeface="Roboto" panose="020B0604020202020204" charset="0"/>
              </a:rPr>
            </a:br>
            <a:r>
              <a:rPr lang="de-DE" sz="1600" dirty="0">
                <a:solidFill>
                  <a:schemeClr val="tx1"/>
                </a:solidFill>
                <a:effectLst/>
                <a:latin typeface="Roboto" panose="020B0604020202020204" charset="0"/>
                <a:ea typeface="Roboto" panose="020B0604020202020204" charset="0"/>
              </a:rPr>
              <a:t>Adam-Ries-Straße 16</a:t>
            </a:r>
            <a:br>
              <a:rPr lang="de-DE" sz="1600" dirty="0">
                <a:solidFill>
                  <a:schemeClr val="tx1"/>
                </a:solidFill>
                <a:effectLst/>
                <a:latin typeface="Roboto" panose="020B0604020202020204" charset="0"/>
                <a:ea typeface="Roboto" panose="020B0604020202020204" charset="0"/>
              </a:rPr>
            </a:br>
            <a:r>
              <a:rPr lang="de-DE" sz="1600" dirty="0">
                <a:solidFill>
                  <a:schemeClr val="tx1"/>
                </a:solidFill>
                <a:effectLst/>
                <a:latin typeface="Roboto" panose="020B0604020202020204" charset="0"/>
                <a:ea typeface="Roboto" panose="020B0604020202020204" charset="0"/>
              </a:rPr>
              <a:t>09456 Annaberg-Buchholz</a:t>
            </a:r>
          </a:p>
          <a:p>
            <a:pPr algn="l">
              <a:lnSpc>
                <a:spcPct val="100000"/>
              </a:lnSpc>
            </a:pPr>
            <a:endParaRPr lang="de-DE" sz="1600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algn="l">
              <a:lnSpc>
                <a:spcPct val="100000"/>
              </a:lnSpc>
            </a:pPr>
            <a:endParaRPr lang="de-DE" sz="1600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1" dirty="0">
                <a:solidFill>
                  <a:schemeClr val="tx1"/>
                </a:solidFill>
                <a:effectLst/>
                <a:latin typeface="Roboto" panose="020B0604020202020204" charset="0"/>
                <a:ea typeface="Roboto" panose="020B0604020202020204" charset="0"/>
              </a:rPr>
              <a:t>www.smarterz.de | #</a:t>
            </a:r>
            <a:r>
              <a:rPr lang="de-DE" sz="1600" b="1" dirty="0" err="1">
                <a:solidFill>
                  <a:schemeClr val="tx1"/>
                </a:solidFill>
                <a:effectLst/>
                <a:latin typeface="Roboto" panose="020B0604020202020204" charset="0"/>
                <a:ea typeface="Roboto" panose="020B0604020202020204" charset="0"/>
              </a:rPr>
              <a:t>innovERZ</a:t>
            </a:r>
            <a:endParaRPr lang="de-DE" sz="1600" b="1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algn="l">
              <a:lnSpc>
                <a:spcPct val="100000"/>
              </a:lnSpc>
            </a:pPr>
            <a:endParaRPr lang="de-DE" sz="1600" b="1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algn="l">
              <a:lnSpc>
                <a:spcPct val="100000"/>
              </a:lnSpc>
            </a:pPr>
            <a:endParaRPr lang="de-DE" sz="1600" b="1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algn="l">
              <a:lnSpc>
                <a:spcPct val="100000"/>
              </a:lnSpc>
            </a:pPr>
            <a:endParaRPr lang="de-DE" sz="1600" b="1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algn="l">
              <a:lnSpc>
                <a:spcPct val="100000"/>
              </a:lnSpc>
            </a:pPr>
            <a:endParaRPr lang="de-DE" sz="1600" b="1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algn="l">
              <a:lnSpc>
                <a:spcPct val="100000"/>
              </a:lnSpc>
            </a:pPr>
            <a:endParaRPr lang="de-DE" sz="1600" b="1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algn="l">
              <a:lnSpc>
                <a:spcPct val="100000"/>
              </a:lnSpc>
            </a:pPr>
            <a:endParaRPr lang="de-DE" sz="1600" b="1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algn="l">
              <a:lnSpc>
                <a:spcPct val="100000"/>
              </a:lnSpc>
            </a:pPr>
            <a:endParaRPr lang="de-DE" sz="1600" b="1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xmlns="" id="{CF7FAFAD-F164-46BE-8DAF-A8F5542AEF3D}"/>
              </a:ext>
            </a:extLst>
          </p:cNvPr>
          <p:cNvSpPr/>
          <p:nvPr userDrawn="1"/>
        </p:nvSpPr>
        <p:spPr>
          <a:xfrm>
            <a:off x="1227917" y="4543386"/>
            <a:ext cx="29866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Ansprechpartner</a:t>
            </a:r>
          </a:p>
          <a:p>
            <a:pPr algn="l"/>
            <a:endParaRPr lang="de-DE" sz="1600" kern="1200" dirty="0">
              <a:solidFill>
                <a:schemeClr val="tx1"/>
              </a:solidFill>
              <a:effectLst/>
              <a:latin typeface="Roboto" panose="020B0604020202020204" charset="0"/>
              <a:cs typeface="+mn-cs"/>
              <a:hlinkClick r:id="rId3" tooltip="E-Mail Kammerl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algn="l"/>
            <a:r>
              <a:rPr lang="de-DE" sz="1600" b="1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Jan </a:t>
            </a:r>
            <a:r>
              <a:rPr lang="de-DE" sz="1600" b="1" kern="1200" dirty="0" err="1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Kammerl</a:t>
            </a:r>
            <a:endParaRPr lang="de-DE" sz="1600" b="1" kern="1200" dirty="0">
              <a:solidFill>
                <a:schemeClr val="tx1"/>
              </a:solidFill>
              <a:effectLst/>
              <a:latin typeface="Roboto" panose="020B0604020202020204" charset="0"/>
              <a:cs typeface="+mn-cs"/>
            </a:endParaRPr>
          </a:p>
          <a:p>
            <a:pPr algn="l"/>
            <a: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kammerl@wfe-erzgebirge.de</a:t>
            </a:r>
            <a:b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</a:br>
            <a: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Tel.: +49 3733 145110</a:t>
            </a:r>
            <a:b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</a:br>
            <a: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Fax: +49 3733 145145</a:t>
            </a:r>
          </a:p>
        </p:txBody>
      </p:sp>
      <p:pic>
        <p:nvPicPr>
          <p:cNvPr id="21" name="Picture 6" descr="Datei:LinkedIn logo initials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2" y="3318926"/>
            <a:ext cx="493445" cy="49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2" descr="Bildergebnis für twitter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891" y="3352660"/>
            <a:ext cx="566161" cy="46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4" descr="Bildergebnis für xing logo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396" y="3185311"/>
            <a:ext cx="647382" cy="76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hteck 25">
            <a:extLst>
              <a:ext uri="{FF2B5EF4-FFF2-40B4-BE49-F238E27FC236}">
                <a16:creationId xmlns:a16="http://schemas.microsoft.com/office/drawing/2014/main" xmlns="" id="{F3EF2B6D-594D-4D98-B4B6-DBA6CD4A92A9}"/>
              </a:ext>
            </a:extLst>
          </p:cNvPr>
          <p:cNvSpPr/>
          <p:nvPr userDrawn="1"/>
        </p:nvSpPr>
        <p:spPr>
          <a:xfrm>
            <a:off x="4388913" y="4534460"/>
            <a:ext cx="29866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 </a:t>
            </a:r>
          </a:p>
          <a:p>
            <a:pPr algn="l"/>
            <a:endParaRPr lang="de-DE" sz="1600" kern="1200" dirty="0">
              <a:solidFill>
                <a:schemeClr val="tx1"/>
              </a:solidFill>
              <a:effectLst/>
              <a:latin typeface="Roboto" panose="020B0604020202020204" charset="0"/>
              <a:cs typeface="+mn-cs"/>
              <a:hlinkClick r:id="rId3" tooltip="E-Mail Kammerl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algn="l"/>
            <a:r>
              <a:rPr lang="de-DE" sz="1600" b="1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Aron Schneider</a:t>
            </a:r>
          </a:p>
          <a:p>
            <a:pPr algn="l"/>
            <a: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schneider@wfe-erzgebirge.de</a:t>
            </a:r>
            <a:b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</a:br>
            <a: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Tel.: +49 3733 145138</a:t>
            </a:r>
            <a:b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</a:br>
            <a: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Fax: +49 3733 145145</a:t>
            </a:r>
          </a:p>
        </p:txBody>
      </p:sp>
    </p:spTree>
    <p:extLst>
      <p:ext uri="{BB962C8B-B14F-4D97-AF65-F5344CB8AC3E}">
        <p14:creationId xmlns:p14="http://schemas.microsoft.com/office/powerpoint/2010/main" val="2789924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372533" y="169864"/>
            <a:ext cx="9061451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00051" y="1303337"/>
            <a:ext cx="10972800" cy="493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22818" y="6437314"/>
            <a:ext cx="8445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33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S. </a:t>
            </a:r>
            <a:fld id="{6037A603-C660-4B9F-A373-5A6DE128FF8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4510617" y="6461126"/>
            <a:ext cx="28448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333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6013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2" r:id="rId2"/>
    <p:sldLayoutId id="2147483663" r:id="rId3"/>
    <p:sldLayoutId id="2147483665" r:id="rId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933" b="1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933" b="1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933" b="1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933" b="1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933" b="1">
          <a:solidFill>
            <a:schemeClr val="tx1"/>
          </a:solidFill>
          <a:latin typeface="Arial" charset="0"/>
          <a:cs typeface="Arial" charset="0"/>
        </a:defRPr>
      </a:lvl5pPr>
      <a:lvl6pPr marL="609585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charset="0"/>
          <a:cs typeface="Arial" charset="0"/>
        </a:defRPr>
      </a:lvl6pPr>
      <a:lvl7pPr marL="121917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charset="0"/>
          <a:cs typeface="Arial" charset="0"/>
        </a:defRPr>
      </a:lvl7pPr>
      <a:lvl8pPr marL="1828754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charset="0"/>
          <a:cs typeface="Arial" charset="0"/>
        </a:defRPr>
      </a:lvl8pPr>
      <a:lvl9pPr marL="2438339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457189" indent="-457189" algn="l" rtl="0" eaLnBrk="1" fontAlgn="base" hangingPunct="1">
        <a:spcBef>
          <a:spcPct val="2000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Arial" pitchFamily="34" charset="0"/>
        </a:defRPr>
      </a:lvl1pPr>
      <a:lvl2pPr marL="990575" indent="-38099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3733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523962" indent="-3047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133547" indent="-3047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67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743131" indent="-3047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667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9D4AB2C2-BFC9-43C7-8229-8B189A99A7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D92A9464-B8DE-4BE8-AA86-E1AC8CF867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6070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1384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410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848740"/>
      </p:ext>
    </p:extLst>
  </p:cSld>
  <p:clrMapOvr>
    <a:masterClrMapping/>
  </p:clrMapOvr>
</p:sld>
</file>

<file path=ppt/theme/theme1.xml><?xml version="1.0" encoding="utf-8"?>
<a:theme xmlns:a="http://schemas.openxmlformats.org/drawingml/2006/main" name="20200117_SmartERZ Folien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BAF32"/>
        </a:solidFill>
        <a:ln>
          <a:noFill/>
        </a:ln>
        <a:effectLst>
          <a:outerShdw blurRad="50800" dist="63500" algn="l" rotWithShape="0">
            <a:schemeClr val="tx1">
              <a:alpha val="40000"/>
            </a:schemeClr>
          </a:outerShdw>
        </a:effectLst>
      </a:spPr>
      <a:bodyPr rtlCol="0" anchor="ctr"/>
      <a:lstStyle>
        <a:defPPr algn="ctr">
          <a:defRPr dirty="0" smtClean="0"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SmartERZ Folienmaster_Vorlage</Template>
  <TotalTime>0</TotalTime>
  <Words>1</Words>
  <Application>Microsoft Office PowerPoint</Application>
  <PresentationFormat>Breitbild</PresentationFormat>
  <Paragraphs>1</Paragraphs>
  <Slides>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Arial Narrow</vt:lpstr>
      <vt:lpstr>Calibri</vt:lpstr>
      <vt:lpstr>Roboto</vt:lpstr>
      <vt:lpstr>20200117_SmartERZ Folienmaster</vt:lpstr>
      <vt:lpstr>PowerPoint-Präsentation</vt:lpstr>
      <vt:lpstr>PowerPoint-Präsentation</vt:lpstr>
      <vt:lpstr>PowerPoint-Präsentation</vt:lpstr>
      <vt:lpstr>PowerPoint-Präsentation</vt:lpstr>
    </vt:vector>
  </TitlesOfParts>
  <Company>keine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 Escher</dc:creator>
  <cp:lastModifiedBy>Kristin Escher</cp:lastModifiedBy>
  <cp:revision>1</cp:revision>
  <dcterms:created xsi:type="dcterms:W3CDTF">2020-09-18T08:24:24Z</dcterms:created>
  <dcterms:modified xsi:type="dcterms:W3CDTF">2020-09-18T08:26:01Z</dcterms:modified>
</cp:coreProperties>
</file>